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60" r:id="rId2"/>
    <p:sldId id="4421" r:id="rId3"/>
    <p:sldId id="4422" r:id="rId4"/>
    <p:sldId id="4423" r:id="rId5"/>
    <p:sldId id="4424" r:id="rId6"/>
    <p:sldId id="4425" r:id="rId7"/>
    <p:sldId id="4428" r:id="rId8"/>
    <p:sldId id="4429" r:id="rId9"/>
    <p:sldId id="4426" r:id="rId10"/>
    <p:sldId id="4427" r:id="rId11"/>
    <p:sldId id="4430" r:id="rId12"/>
    <p:sldId id="4431" r:id="rId13"/>
    <p:sldId id="4433" r:id="rId14"/>
    <p:sldId id="4434" r:id="rId15"/>
    <p:sldId id="4440" r:id="rId16"/>
    <p:sldId id="4436" r:id="rId17"/>
    <p:sldId id="4437" r:id="rId18"/>
    <p:sldId id="4435" r:id="rId19"/>
    <p:sldId id="4438" r:id="rId20"/>
    <p:sldId id="4442" r:id="rId21"/>
    <p:sldId id="4441" r:id="rId22"/>
    <p:sldId id="4432" r:id="rId23"/>
    <p:sldId id="443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8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ghavendra K" userId="33e83220-6405-4fd6-9ff8-8bc3593ea1b7" providerId="ADAL" clId="{3E0B36D1-B71C-485F-BC5C-DE26605EABB7}"/>
    <pc:docChg chg="custSel modSld">
      <pc:chgData name="Raghavendra K" userId="33e83220-6405-4fd6-9ff8-8bc3593ea1b7" providerId="ADAL" clId="{3E0B36D1-B71C-485F-BC5C-DE26605EABB7}" dt="2024-09-03T07:20:02.427" v="91" actId="20577"/>
      <pc:docMkLst>
        <pc:docMk/>
      </pc:docMkLst>
      <pc:sldChg chg="modSp mod">
        <pc:chgData name="Raghavendra K" userId="33e83220-6405-4fd6-9ff8-8bc3593ea1b7" providerId="ADAL" clId="{3E0B36D1-B71C-485F-BC5C-DE26605EABB7}" dt="2024-09-03T07:20:02.427" v="91" actId="20577"/>
        <pc:sldMkLst>
          <pc:docMk/>
          <pc:sldMk cId="0" sldId="260"/>
        </pc:sldMkLst>
      </pc:sldChg>
    </pc:docChg>
  </pc:docChgLst>
  <pc:docChgLst>
    <pc:chgData name="Raghavendra K" userId="33e83220-6405-4fd6-9ff8-8bc3593ea1b7" providerId="ADAL" clId="{8A5785CB-577F-4B60-9AC0-BEE165E210B1}"/>
    <pc:docChg chg="modSld">
      <pc:chgData name="Raghavendra K" userId="33e83220-6405-4fd6-9ff8-8bc3593ea1b7" providerId="ADAL" clId="{8A5785CB-577F-4B60-9AC0-BEE165E210B1}" dt="2024-11-27T12:03:16.739" v="19" actId="20577"/>
      <pc:docMkLst>
        <pc:docMk/>
      </pc:docMkLst>
      <pc:sldChg chg="modSp mod">
        <pc:chgData name="Raghavendra K" userId="33e83220-6405-4fd6-9ff8-8bc3593ea1b7" providerId="ADAL" clId="{8A5785CB-577F-4B60-9AC0-BEE165E210B1}" dt="2024-11-27T12:03:16.739" v="19" actId="20577"/>
        <pc:sldMkLst>
          <pc:docMk/>
          <pc:sldMk cId="0" sldId="260"/>
        </pc:sldMkLst>
        <pc:spChg chg="mod">
          <ac:chgData name="Raghavendra K" userId="33e83220-6405-4fd6-9ff8-8bc3593ea1b7" providerId="ADAL" clId="{8A5785CB-577F-4B60-9AC0-BEE165E210B1}" dt="2024-11-27T12:03:02.027" v="11" actId="20577"/>
          <ac:spMkLst>
            <pc:docMk/>
            <pc:sldMk cId="0" sldId="260"/>
            <ac:spMk id="6" creationId="{00000000-0000-0000-0000-000000000000}"/>
          </ac:spMkLst>
        </pc:spChg>
        <pc:spChg chg="mod">
          <ac:chgData name="Raghavendra K" userId="33e83220-6405-4fd6-9ff8-8bc3593ea1b7" providerId="ADAL" clId="{8A5785CB-577F-4B60-9AC0-BEE165E210B1}" dt="2024-11-27T12:03:16.739" v="19" actId="20577"/>
          <ac:spMkLst>
            <pc:docMk/>
            <pc:sldMk cId="0" sldId="260"/>
            <ac:spMk id="7" creationId="{00000000-0000-0000-0000-000000000000}"/>
          </ac:spMkLst>
        </pc:spChg>
      </pc:sldChg>
    </pc:docChg>
  </pc:docChgLst>
  <pc:docChgLst>
    <pc:chgData name="Raghavendra K" userId="33e83220-6405-4fd6-9ff8-8bc3593ea1b7" providerId="ADAL" clId="{ABA22749-26CE-4BB8-A881-85C53E80DE60}"/>
    <pc:docChg chg="modSld">
      <pc:chgData name="Raghavendra K" userId="33e83220-6405-4fd6-9ff8-8bc3593ea1b7" providerId="ADAL" clId="{ABA22749-26CE-4BB8-A881-85C53E80DE60}" dt="2025-02-15T08:41:06.850" v="43" actId="20577"/>
      <pc:docMkLst>
        <pc:docMk/>
      </pc:docMkLst>
      <pc:sldChg chg="modSp mod">
        <pc:chgData name="Raghavendra K" userId="33e83220-6405-4fd6-9ff8-8bc3593ea1b7" providerId="ADAL" clId="{ABA22749-26CE-4BB8-A881-85C53E80DE60}" dt="2025-02-15T08:41:06.850" v="43" actId="20577"/>
        <pc:sldMkLst>
          <pc:docMk/>
          <pc:sldMk cId="0" sldId="260"/>
        </pc:sldMkLst>
        <pc:spChg chg="mod">
          <ac:chgData name="Raghavendra K" userId="33e83220-6405-4fd6-9ff8-8bc3593ea1b7" providerId="ADAL" clId="{ABA22749-26CE-4BB8-A881-85C53E80DE60}" dt="2025-02-15T08:41:06.850" v="43" actId="20577"/>
          <ac:spMkLst>
            <pc:docMk/>
            <pc:sldMk cId="0" sldId="260"/>
            <ac:spMk id="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83ABB-A641-41B3-815B-0BF716117969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64667-E269-4945-B7C0-AD99F8954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91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225B-E41B-77C0-1A23-7FE91583A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84B7F-BF54-53DE-5ED7-2CDED8A4B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18E42-7938-EBF6-0BBB-C03E98259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4C66D-7C77-1BC2-E297-5581F607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71FE2-01D7-8CFA-F772-2A12DADA9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7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79BFA-EF8F-EA09-32AE-D64B8AE7D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459FB-C2B4-23D4-5E49-19DBA37F4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3C33-E5A3-B4F5-E8BF-0885DE881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3BEFD-E011-F7CA-9B31-F27B73919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99C5A-F8B7-9E90-F8CD-0F9D2201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37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C63739-7054-0E76-0B25-A01771D40C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8EBE8-732F-CBA6-F8BB-30CF1BAE2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9432A-8B6F-76F0-0D7B-30A66B96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8D616-BCA7-5689-02D1-3CA3EA884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83D8B-7730-9BA0-75AA-DC12AF5D0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53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69414-E7DE-B18D-3123-DBD0283DA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EC70-B92A-CC7C-576E-A961A566D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0CFBF-3986-2ECA-DC6E-B0EB5EEAE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622A7-D018-3314-6712-AC0A3E32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F858B-9E65-33C3-1330-DDC559B7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99EF2-BE12-339C-53A6-D7F37ED5D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EA9B6-8FA8-149E-9646-FB301CFB1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25791-C68A-6622-2CC5-3C0B28333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CB1C5-90B9-0823-9015-AF5F09CF9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9B8B6-BAA6-240F-60BE-518B08A6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0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3121-A2A6-067F-9BB5-431330CD0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61458-6F42-1FC6-02A5-B26BB0448D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A9E45-D816-7EFD-3CAA-178E16FA00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4DE17-8AF8-1452-3C2B-1E8AC11C0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04EE6-8A95-F57F-A192-3DE3AA413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7B0C8-4507-0579-A941-6A255E92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8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D41E2-A077-4FE6-C0D3-E53AD7692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D9F13-A5D4-37A3-1493-299424981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5EE514-EB19-276A-D5A5-AD3B4528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4ECFBA-4BCE-DB10-1A82-A2D64F058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FB50E7-10C2-3309-2CDC-0F66334ED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1554FF-26AD-988B-1BE6-17295ED2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B7DB9-3BFA-EEC0-380B-FF6C9131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18BED0-2F21-3460-79B8-7290A76A4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7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0D88-D9A6-E2BA-4D07-31B2E1E8C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9C88D8-4119-A0E3-1E19-520074B60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D6728-10D0-DD4F-070F-D8887DC40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F0AF4-0EB8-E3C6-BC9D-0F225B0D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1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6305AF-CB28-6234-0989-07022337F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5B88D4-A6C0-E1B7-8994-A86076DA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2BBE91-403E-73E0-6DB4-5910441B7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80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1ACB-DC8B-620D-E3BF-7FA852E0A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1B764-533F-1B5D-0611-138F69934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5571B-161E-E09A-5698-4A40CFD31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11E9-C5AE-278A-0394-D5A3F4277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A9B3E-94F2-61BE-DDC5-42C05138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52E40-E8E1-BD3E-81E3-532D7B29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0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F0294-46E3-230A-33FB-B650A56B8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C59121-E297-856F-8ED2-F9B862BEE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4B73E-5B9E-91E2-5353-C491A0CF9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4E462-7BB8-F752-941C-B91D00225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8DAB4-C59B-C493-7D76-5E1C91DA5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1DC2E0-CCB3-2997-598A-4720CC284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BEEC88-9CA5-4612-35B7-82E0244A7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DCC53-C329-CE13-38A1-EB94C1E16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1CA58-D0E5-D20E-2F11-B1014BAA02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6C86BF-26DF-47F2-BBA6-FB99F1E1025C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4645D-A023-304B-CF92-E94304A16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39631-FBA3-5F80-C564-B320E69D3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09B860-F767-CF44-CE1F-64E3F076B1F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678488" y="6672580"/>
            <a:ext cx="855662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General - RPS Data</a:t>
            </a:r>
          </a:p>
        </p:txBody>
      </p:sp>
    </p:spTree>
    <p:extLst>
      <p:ext uri="{BB962C8B-B14F-4D97-AF65-F5344CB8AC3E}">
        <p14:creationId xmlns:p14="http://schemas.microsoft.com/office/powerpoint/2010/main" val="3411653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kartik-feedback-system-g9hwdhgwezfgewct.centralus-01.azurewebsites.net/api/feedback" TargetMode="External"/><Relationship Id="rId4" Type="http://schemas.openxmlformats.org/officeDocument/2006/relationships/hyperlink" Target="https://kartikfrontend1770533220.z19.web.core.windows.net/login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87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2"/>
          <a:srcRect l="1" r="-387" b="18588"/>
          <a:stretch/>
        </p:blipFill>
        <p:spPr>
          <a:xfrm>
            <a:off x="366227" y="237669"/>
            <a:ext cx="1212311" cy="78869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66227" y="1503753"/>
            <a:ext cx="11555519" cy="9988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WIPRO NGA Program – 25SUB4530_CP_JAVA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6227" y="3275236"/>
            <a:ext cx="6780319" cy="574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Capstone Project Presentation – 9</a:t>
            </a:r>
            <a:r>
              <a:rPr lang="en-US" sz="2400" baseline="30000" dirty="0">
                <a:solidFill>
                  <a:srgbClr val="FFFFFF"/>
                </a:solidFill>
                <a:latin typeface="HK Grotesk" pitchFamily="2" charset="77"/>
              </a:rPr>
              <a:t>th</a:t>
            </a: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 Feb &amp; 10</a:t>
            </a:r>
            <a:r>
              <a:rPr lang="en-US" sz="2400" baseline="30000" dirty="0">
                <a:solidFill>
                  <a:srgbClr val="FFFFFF"/>
                </a:solidFill>
                <a:latin typeface="HK Grotesk" pitchFamily="2" charset="77"/>
              </a:rPr>
              <a:t>th</a:t>
            </a: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 Feb   2026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6226" y="6140450"/>
            <a:ext cx="4172935" cy="221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  <a:spcBef>
                <a:spcPct val="0"/>
              </a:spcBef>
            </a:pPr>
            <a:r>
              <a:rPr lang="en-US" sz="1333" spc="133" dirty="0">
                <a:solidFill>
                  <a:srgbClr val="FFFFFF"/>
                </a:solidFill>
                <a:latin typeface="HK Grotesk Light Bold"/>
              </a:rPr>
              <a:t>www.rpsconsulting.in</a:t>
            </a: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ED66556B-B256-8D8D-E60E-0C5895B5FFA5}"/>
              </a:ext>
            </a:extLst>
          </p:cNvPr>
          <p:cNvSpPr txBox="1"/>
          <p:nvPr/>
        </p:nvSpPr>
        <p:spPr>
          <a:xfrm>
            <a:off x="366226" y="5061410"/>
            <a:ext cx="6780319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Presented by – </a:t>
            </a:r>
            <a:r>
              <a:rPr lang="en-US" sz="2400" b="1" dirty="0">
                <a:solidFill>
                  <a:srgbClr val="FFFFFF"/>
                </a:solidFill>
                <a:latin typeface="HK Grotesk" pitchFamily="2" charset="77"/>
              </a:rPr>
              <a:t>Kancharla Deva Harshini</a:t>
            </a:r>
          </a:p>
          <a:p>
            <a:pPr algn="just">
              <a:spcBef>
                <a:spcPct val="0"/>
              </a:spcBef>
            </a:pPr>
            <a:r>
              <a:rPr lang="en-US" sz="2400" b="1" dirty="0">
                <a:solidFill>
                  <a:srgbClr val="FFFFFF"/>
                </a:solidFill>
                <a:latin typeface="HK Grotesk" pitchFamily="2" charset="77"/>
              </a:rPr>
              <a:t>                            Kartik Angrish 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21F87AA7-2FEF-9248-CC8B-6951622F8F14}"/>
              </a:ext>
            </a:extLst>
          </p:cNvPr>
          <p:cNvSpPr txBox="1"/>
          <p:nvPr/>
        </p:nvSpPr>
        <p:spPr>
          <a:xfrm>
            <a:off x="366227" y="4136906"/>
            <a:ext cx="78445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Project Title -  </a:t>
            </a:r>
            <a:r>
              <a:rPr lang="en-US" sz="2400" b="1" dirty="0">
                <a:solidFill>
                  <a:schemeClr val="bg1"/>
                </a:solidFill>
                <a:latin typeface="HK Grotesk"/>
              </a:rPr>
              <a:t>Customer Feedback Management System</a:t>
            </a:r>
            <a:endParaRPr lang="en-US" sz="2400" dirty="0">
              <a:solidFill>
                <a:schemeClr val="bg1"/>
              </a:solidFill>
              <a:latin typeface="HK Grotes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C1ECBA-C1C8-17C0-6A54-9C27AFB1F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DFA1EF2E-C21D-44D7-3DF2-F1BA38077026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1BB5B870-B767-A06F-A571-E3FD0A789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CB58CD7B-0373-6B74-0942-0968A21E0151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6C070-A191-6CFD-8DC3-D4B85AEA6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781C3F-B156-5960-BAD6-7E9B710C2818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Frontend Design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4E7F70-A588-5D34-638F-57D901633CBF}"/>
              </a:ext>
            </a:extLst>
          </p:cNvPr>
          <p:cNvSpPr txBox="1"/>
          <p:nvPr/>
        </p:nvSpPr>
        <p:spPr>
          <a:xfrm>
            <a:off x="754396" y="1477332"/>
            <a:ext cx="11516211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The frontend is developed using Angular and provides an interactive interface for users: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Includes a feedback submission form where customers can enter ratings and comments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Displays submitted feedback through a dashboard for easy viewing and filtering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Uses service classes to communicate with backend REST APIs</a:t>
            </a:r>
          </a:p>
          <a:p>
            <a:pPr algn="just"/>
            <a:endParaRPr lang="en-IN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05A9FF-6869-AAAD-43A6-759111FC7B82}"/>
              </a:ext>
            </a:extLst>
          </p:cNvPr>
          <p:cNvSpPr txBox="1"/>
          <p:nvPr/>
        </p:nvSpPr>
        <p:spPr>
          <a:xfrm>
            <a:off x="754396" y="3874116"/>
            <a:ext cx="613684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It utilizes: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Angular routing for smooth navigation between pages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HTTP client services for backend communication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Reactive forms for input validation and error handling</a:t>
            </a:r>
          </a:p>
        </p:txBody>
      </p:sp>
    </p:spTree>
    <p:extLst>
      <p:ext uri="{BB962C8B-B14F-4D97-AF65-F5344CB8AC3E}">
        <p14:creationId xmlns:p14="http://schemas.microsoft.com/office/powerpoint/2010/main" val="2574546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E4617E-F8D5-48FF-80A8-88CF6288C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7CB8B338-BF7F-24CB-2E12-AF134868F2F8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F0B87BC3-5D89-B35A-2C14-B0D550843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946D9BE-1093-F798-C924-6252D26525D4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74F86-EFD4-28A5-DE87-02F5A3E9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D97337-A485-87A2-E337-FDF71E33D4A1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Database Design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849BDC-B170-AD09-45CC-96B6CA5EE9F9}"/>
              </a:ext>
            </a:extLst>
          </p:cNvPr>
          <p:cNvSpPr txBox="1"/>
          <p:nvPr/>
        </p:nvSpPr>
        <p:spPr>
          <a:xfrm>
            <a:off x="754396" y="1308139"/>
            <a:ext cx="8434632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Main tables: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Customer - id, name, email, password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Product - id, name, description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Feedback - id, rating, comment, customer_id, product_id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Relationships: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One customer → Many feedbacks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One product → Many feedbacks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Implemented using JPA entity mappings.</a:t>
            </a:r>
          </a:p>
        </p:txBody>
      </p:sp>
    </p:spTree>
    <p:extLst>
      <p:ext uri="{BB962C8B-B14F-4D97-AF65-F5344CB8AC3E}">
        <p14:creationId xmlns:p14="http://schemas.microsoft.com/office/powerpoint/2010/main" val="4071729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8606B-2A5D-277C-3E75-95C01822C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E316BF1C-91AA-99C1-7DB0-0AD7EC700D2F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3E9CD69-E859-93E3-770E-7E875E62E1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4F7C6EE7-4ACE-AE81-A998-6B0B398B7953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AEEF8-BA87-4AD4-512E-2ED2C4D37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057190-0DB0-0D1B-37F4-9BAE98E39403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Deployment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CEE7DD-9721-9C14-007A-06C4EAB9B667}"/>
              </a:ext>
            </a:extLst>
          </p:cNvPr>
          <p:cNvSpPr txBox="1"/>
          <p:nvPr/>
        </p:nvSpPr>
        <p:spPr>
          <a:xfrm>
            <a:off x="754396" y="1665971"/>
            <a:ext cx="1115897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Docker:</a:t>
            </a: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Containerizes both frontend and backend applications, ensuring consistent environments across development, testing, and deployment.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Azure:</a:t>
            </a: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Hosts the frontend and backend services, providing reliable cloud infrastructure and supporting application scalability.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BA0B6D-F0D4-AB9F-24EA-DA880E96BD7A}"/>
              </a:ext>
            </a:extLst>
          </p:cNvPr>
          <p:cNvSpPr txBox="1"/>
          <p:nvPr/>
        </p:nvSpPr>
        <p:spPr>
          <a:xfrm>
            <a:off x="754396" y="4166906"/>
            <a:ext cx="609442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Benefits: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Simplified deployment process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Secure cloud-based hosting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High availability and improved system reliability</a:t>
            </a:r>
          </a:p>
        </p:txBody>
      </p:sp>
    </p:spTree>
    <p:extLst>
      <p:ext uri="{BB962C8B-B14F-4D97-AF65-F5344CB8AC3E}">
        <p14:creationId xmlns:p14="http://schemas.microsoft.com/office/powerpoint/2010/main" val="2766995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B333B4-68B8-4846-95F1-4F242A6DD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7E8699FF-F62E-41CA-E837-21775466CBD0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B64B92D6-AFE2-4D77-5176-090A59D9C2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562877CA-073B-10C1-C4F6-4D09E000F657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C998C-20DC-9210-F717-D58EB797B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7332E-9F03-2315-BA0A-C1B9A534DFCF}"/>
              </a:ext>
            </a:extLst>
          </p:cNvPr>
          <p:cNvSpPr txBox="1"/>
          <p:nvPr/>
        </p:nvSpPr>
        <p:spPr>
          <a:xfrm>
            <a:off x="622421" y="766147"/>
            <a:ext cx="5341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Application Screenshots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335C56-066D-2D9F-C6F3-DC3CBDF13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03" y="2089093"/>
            <a:ext cx="3949832" cy="39911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8B52BF-BB4B-38FA-F9DF-7EB136D08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8145" y="1515386"/>
            <a:ext cx="3605938" cy="24014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F51DA4-2CBE-8E4F-00D2-FD08ACBCE6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8145" y="3801516"/>
            <a:ext cx="3385979" cy="18161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214CB20-3E0E-EBDE-0605-D56AA9DE92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5056" y="5573464"/>
            <a:ext cx="2432116" cy="7828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2BF426F-5F75-8276-F925-27BF978573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2634" y="1828780"/>
            <a:ext cx="2743200" cy="44206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53903EB-8F96-532F-F3FB-E42F95F5D141}"/>
              </a:ext>
            </a:extLst>
          </p:cNvPr>
          <p:cNvSpPr txBox="1"/>
          <p:nvPr/>
        </p:nvSpPr>
        <p:spPr>
          <a:xfrm>
            <a:off x="567497" y="1602220"/>
            <a:ext cx="534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187CC"/>
                </a:solidFill>
                <a:latin typeface="HK Grotesk"/>
              </a:rPr>
              <a:t>Login Page for User &amp; Admin</a:t>
            </a:r>
            <a:endParaRPr lang="en-IN" sz="1600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EB84006-436E-3674-EC72-422185044C8F}"/>
              </a:ext>
            </a:extLst>
          </p:cNvPr>
          <p:cNvSpPr txBox="1"/>
          <p:nvPr/>
        </p:nvSpPr>
        <p:spPr>
          <a:xfrm>
            <a:off x="5065782" y="1114939"/>
            <a:ext cx="248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187CC"/>
                </a:solidFill>
                <a:latin typeface="HK Grotesk"/>
              </a:rPr>
              <a:t>Feedback Form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17F870-97BF-B330-ABC9-9D7EDAE22A9D}"/>
              </a:ext>
            </a:extLst>
          </p:cNvPr>
          <p:cNvSpPr txBox="1"/>
          <p:nvPr/>
        </p:nvSpPr>
        <p:spPr>
          <a:xfrm>
            <a:off x="8836506" y="1428333"/>
            <a:ext cx="3695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187CC"/>
                </a:solidFill>
                <a:latin typeface="HK Grotesk"/>
              </a:rPr>
              <a:t>Feedback Submitted Message</a:t>
            </a:r>
          </a:p>
        </p:txBody>
      </p:sp>
    </p:spTree>
    <p:extLst>
      <p:ext uri="{BB962C8B-B14F-4D97-AF65-F5344CB8AC3E}">
        <p14:creationId xmlns:p14="http://schemas.microsoft.com/office/powerpoint/2010/main" val="2405577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8E41A8-CF1F-575D-5334-8EFDB480E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0611323C-A94C-266F-D617-8D54B4BD88EE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29972090-E919-D761-89C7-AA918FE2BB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883637E-4B3A-30CD-A722-ECA4FBEA5482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17BF3-21FD-97EF-0659-18CEE2B02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562AC-AE51-3D9B-5D00-8B80725B7209}"/>
              </a:ext>
            </a:extLst>
          </p:cNvPr>
          <p:cNvSpPr txBox="1"/>
          <p:nvPr/>
        </p:nvSpPr>
        <p:spPr>
          <a:xfrm>
            <a:off x="754395" y="892557"/>
            <a:ext cx="48639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Application Screenshots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78B29C-5D8A-E557-F83F-0A3DB3AF3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96" y="2017335"/>
            <a:ext cx="10926986" cy="42767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018113-CECB-9FD2-E614-F0CFC8C4E937}"/>
              </a:ext>
            </a:extLst>
          </p:cNvPr>
          <p:cNvSpPr txBox="1"/>
          <p:nvPr/>
        </p:nvSpPr>
        <p:spPr>
          <a:xfrm>
            <a:off x="754396" y="1544237"/>
            <a:ext cx="4967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187CC"/>
                </a:solidFill>
                <a:latin typeface="HK Grotesk"/>
              </a:rPr>
              <a:t>Admin dashboard to view &amp; filter feedback</a:t>
            </a:r>
          </a:p>
        </p:txBody>
      </p:sp>
    </p:spTree>
    <p:extLst>
      <p:ext uri="{BB962C8B-B14F-4D97-AF65-F5344CB8AC3E}">
        <p14:creationId xmlns:p14="http://schemas.microsoft.com/office/powerpoint/2010/main" val="1514613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7E6E1-8913-C367-DDD0-4676DC88F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20F567C2-B539-9E66-F48E-36F622481AFD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2E11D972-1CDC-519A-B3F9-90D134BC2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B17FF48-A56F-59DF-FBD4-618A59EB82DD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D2E86-D072-860E-D843-E708AF347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354626-3668-6101-500C-2E353EA30CCC}"/>
              </a:ext>
            </a:extLst>
          </p:cNvPr>
          <p:cNvSpPr txBox="1"/>
          <p:nvPr/>
        </p:nvSpPr>
        <p:spPr>
          <a:xfrm>
            <a:off x="754396" y="892557"/>
            <a:ext cx="4901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Application Screenshots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DC9ACF-82EF-1FDE-E57B-EB71C1A47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47" y="2068877"/>
            <a:ext cx="9162068" cy="41682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1BCE90-5958-01E2-7B13-3D7C6FCD7973}"/>
              </a:ext>
            </a:extLst>
          </p:cNvPr>
          <p:cNvSpPr txBox="1"/>
          <p:nvPr/>
        </p:nvSpPr>
        <p:spPr>
          <a:xfrm>
            <a:off x="881064" y="1608825"/>
            <a:ext cx="354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187CC"/>
                </a:solidFill>
                <a:latin typeface="HK Grotesk"/>
              </a:rPr>
              <a:t>Data Storing at database</a:t>
            </a:r>
          </a:p>
        </p:txBody>
      </p:sp>
    </p:spTree>
    <p:extLst>
      <p:ext uri="{BB962C8B-B14F-4D97-AF65-F5344CB8AC3E}">
        <p14:creationId xmlns:p14="http://schemas.microsoft.com/office/powerpoint/2010/main" val="3267429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6029E-C08C-A09B-F8AF-E683025D0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6882FDEB-0DCD-501A-FBA3-3FE0D769185F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115B7B25-4E79-3047-1911-C54F34B8F9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EAAE74A0-15A7-2B5E-1C01-6370A013F575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2FD1C-5A10-195D-20F0-ABD00D57A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16FF03-F1A4-2EF4-84C7-38C74440EF63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Postman Screenshots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AB5D9D-4CB0-0D5E-1136-A94112F61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81" y="1849754"/>
            <a:ext cx="5429839" cy="44173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4A3BAE-D076-851C-648B-225457D6A8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386" y="1849755"/>
            <a:ext cx="5429839" cy="441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36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18B04-70A9-5974-5B9E-B685BD538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7AEF1546-037A-A262-DA7B-282C9799F618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A02B448F-FBEB-372C-A096-0FF5AA9C6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46D7095-7A2A-C8F5-7E71-B3DF02B019FC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F6939-D51D-5CF9-7BCF-08E0591A7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4E0144-7D8A-ECCE-1AB3-191BBF5E48A2}"/>
              </a:ext>
            </a:extLst>
          </p:cNvPr>
          <p:cNvSpPr txBox="1"/>
          <p:nvPr/>
        </p:nvSpPr>
        <p:spPr>
          <a:xfrm>
            <a:off x="660128" y="936142"/>
            <a:ext cx="47791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Postman Screenshots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F4C3B4-F0F4-EA4C-73FD-5161DAE3D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75" y="1753142"/>
            <a:ext cx="5555530" cy="45825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6D6F09-857A-26F0-C95D-DB619580C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253" y="1753142"/>
            <a:ext cx="5555530" cy="452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07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23669-CAC3-EEA7-6C7C-A04AB701B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A455DBBF-4AB4-56F3-D071-1C9FC8CD72E3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72FF221-5383-93C2-0317-D0642A439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58465DAC-7ED4-D748-0E48-6B2EFB25CDFB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F78A1-FB1D-7121-943A-9209DED1D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8DA10D-9280-0945-8831-CC95A5E1655B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Docker Deployment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2F5A9E-F3A2-00AB-4D1F-DF1226252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306" y="1798219"/>
            <a:ext cx="10505388" cy="429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799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40AA4-B997-8BE3-2644-A131DCC1D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0155F373-54C1-4C86-650A-89711A89BE69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52DAC888-A99C-CD6E-EBDA-25EEEB181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C0C23680-CCD7-428A-A852-B07E6C4DF4C8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CB9B5-990B-B0F7-8B4B-10241305A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F3DF23-6A6E-09E0-2836-617CA7478B13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Azure Deployment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0BEFB8-85DE-6522-97BF-5F7EAC9070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96" y="1665971"/>
            <a:ext cx="10850000" cy="453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0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B7AE17-255B-EFAF-AB19-35D5726D4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FE3526C0-0D62-E999-846D-539DB0F96A06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E32E4E7-27A9-CE4B-8AB0-AA5E86AA8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222EB71-F821-F852-BAE8-F9C461EA6C98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4C8-542D-6BAC-F31C-291E314EA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834CDC-2435-88E7-E908-66FF8BBA8773}"/>
              </a:ext>
            </a:extLst>
          </p:cNvPr>
          <p:cNvSpPr txBox="1"/>
          <p:nvPr/>
        </p:nvSpPr>
        <p:spPr>
          <a:xfrm>
            <a:off x="667183" y="1051150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Introduction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343104-2A8D-F338-85C7-9E2DDE9038EE}"/>
              </a:ext>
            </a:extLst>
          </p:cNvPr>
          <p:cNvSpPr txBox="1"/>
          <p:nvPr/>
        </p:nvSpPr>
        <p:spPr>
          <a:xfrm>
            <a:off x="667183" y="1888907"/>
            <a:ext cx="1059940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Managing customer feedback manually can be difficult and inefficient. Many organizations struggle to collect, organize, and analyze customer opinions, which affects service quality and decision-making.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75261D-7554-EE81-C68D-69AE1A175017}"/>
              </a:ext>
            </a:extLst>
          </p:cNvPr>
          <p:cNvSpPr txBox="1"/>
          <p:nvPr/>
        </p:nvSpPr>
        <p:spPr>
          <a:xfrm>
            <a:off x="667183" y="3249885"/>
            <a:ext cx="1059940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The Customer Feedback Management System is designed to solve this problem by providing a digital platform where users can submit structured feedback with ratings and comments in an organized manner.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F88A61-649D-9DF2-E387-6AD1768D4AA2}"/>
              </a:ext>
            </a:extLst>
          </p:cNvPr>
          <p:cNvSpPr txBox="1"/>
          <p:nvPr/>
        </p:nvSpPr>
        <p:spPr>
          <a:xfrm>
            <a:off x="667183" y="4610863"/>
            <a:ext cx="1075810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The application offers a simple interface and real-time data storage, enabling administrators to easily monitor customer satisfaction and improve products and services effectively.</a:t>
            </a:r>
          </a:p>
        </p:txBody>
      </p:sp>
    </p:spTree>
    <p:extLst>
      <p:ext uri="{BB962C8B-B14F-4D97-AF65-F5344CB8AC3E}">
        <p14:creationId xmlns:p14="http://schemas.microsoft.com/office/powerpoint/2010/main" val="4051022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CAEC8-46E3-DF4E-7D81-FFC86F484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E3104BCE-67D2-0956-A547-5DE01DA22CD9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B503A5B-C5D2-0485-CE94-22726E9386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52AE3489-7490-3729-3402-8E0FB5AC52AF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9C3DD-C0DE-A6D6-12A2-7C21D476C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39E249-D3CE-9D4F-B075-9B69877058DD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Azure Deployment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F92661-290E-C4A7-B223-5C407EA40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96" y="1670056"/>
            <a:ext cx="10765159" cy="453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5649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702A6-7CBD-FAFD-87FB-CD4439135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863700D5-6285-5DF5-4507-399081FF9FB2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5E1D99B-BC48-0084-FFB8-53DC4C641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70B356C-A77A-041B-180F-0C253B0A4F80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5C56C-C524-5490-3F6E-2FC64EF13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BE003-263F-DD5C-FBF6-F93E1FEECD85}"/>
              </a:ext>
            </a:extLst>
          </p:cNvPr>
          <p:cNvSpPr txBox="1"/>
          <p:nvPr/>
        </p:nvSpPr>
        <p:spPr>
          <a:xfrm>
            <a:off x="754396" y="836703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Azure Deployment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488D0F-9267-6AFE-077E-84E11E282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96" y="1477332"/>
            <a:ext cx="10802866" cy="38747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EF951D-0A32-A0F1-EB09-94889CD09B87}"/>
              </a:ext>
            </a:extLst>
          </p:cNvPr>
          <p:cNvSpPr txBox="1"/>
          <p:nvPr/>
        </p:nvSpPr>
        <p:spPr>
          <a:xfrm>
            <a:off x="750115" y="5513158"/>
            <a:ext cx="72158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4"/>
              </a:rPr>
              <a:t>https://kartikfrontend1770533220.z19.web.core.windows.net/login</a:t>
            </a:r>
            <a:endParaRPr lang="en-IN" dirty="0"/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5E8A72-E066-2967-BE7A-95AA0F936464}"/>
              </a:ext>
            </a:extLst>
          </p:cNvPr>
          <p:cNvSpPr txBox="1"/>
          <p:nvPr/>
        </p:nvSpPr>
        <p:spPr>
          <a:xfrm>
            <a:off x="750115" y="5870295"/>
            <a:ext cx="114418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5"/>
              </a:rPr>
              <a:t>https://kartik-feedback-system-g9hwdhgwezfgewct.centralus-01.azurewebsites.net/api/feedback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5776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04C94-A993-12AC-AE9A-AE09BB2FD5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3329B8F1-A9BB-5274-4706-80E1D2B88EEA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1FB3F9B-CE6C-7305-E09F-8A8675A4D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DF900F84-0FAD-8B8F-5603-7ED8B006581C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C9A12-69F9-4857-2198-D931A703C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388728-7F41-2DAC-3D58-A4AB836F88C8}"/>
              </a:ext>
            </a:extLst>
          </p:cNvPr>
          <p:cNvSpPr txBox="1"/>
          <p:nvPr/>
        </p:nvSpPr>
        <p:spPr>
          <a:xfrm>
            <a:off x="754396" y="873704"/>
            <a:ext cx="72018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Conclusion &amp; Future Enhancements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9648F6-2D78-BBF8-79ED-0EF0ED673A0B}"/>
              </a:ext>
            </a:extLst>
          </p:cNvPr>
          <p:cNvSpPr txBox="1"/>
          <p:nvPr/>
        </p:nvSpPr>
        <p:spPr>
          <a:xfrm>
            <a:off x="879051" y="1458479"/>
            <a:ext cx="9075654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dirty="0"/>
          </a:p>
          <a:p>
            <a:pPr algn="just">
              <a:buNone/>
            </a:pPr>
            <a:r>
              <a:rPr lang="en-US" sz="2000" b="1" dirty="0">
                <a:solidFill>
                  <a:srgbClr val="0187CC"/>
                </a:solidFill>
                <a:latin typeface="HK Grotesk"/>
              </a:rPr>
              <a:t>Conclusion:</a:t>
            </a:r>
            <a:endParaRPr lang="en-US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187CC"/>
                </a:solidFill>
                <a:latin typeface="HK Grotesk"/>
              </a:rPr>
              <a:t>Successfully built a full-stack feedback management system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187CC"/>
                </a:solidFill>
                <a:latin typeface="HK Grotesk"/>
              </a:rPr>
              <a:t>Secure authentication and real-time feedback storage implemented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187CC"/>
                </a:solidFill>
                <a:latin typeface="HK Grotesk"/>
              </a:rPr>
              <a:t>Improved customer feedback collection and analysis through a centralized platform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D06926-D028-D428-1E05-F91C66BE9897}"/>
              </a:ext>
            </a:extLst>
          </p:cNvPr>
          <p:cNvSpPr txBox="1"/>
          <p:nvPr/>
        </p:nvSpPr>
        <p:spPr>
          <a:xfrm>
            <a:off x="879051" y="3674097"/>
            <a:ext cx="609442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1800" b="1" dirty="0">
                <a:solidFill>
                  <a:srgbClr val="0187CC"/>
                </a:solidFill>
                <a:latin typeface="HK Grotesk"/>
              </a:rPr>
              <a:t>Future Enhancements:</a:t>
            </a:r>
            <a:endParaRPr lang="en-US" sz="1800" dirty="0">
              <a:solidFill>
                <a:srgbClr val="0187CC"/>
              </a:solidFill>
              <a:latin typeface="HK Grotesk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187CC"/>
                </a:solidFill>
                <a:latin typeface="HK Grotesk"/>
              </a:rPr>
              <a:t>Add feedback analytics dashboards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187CC"/>
                </a:solidFill>
                <a:latin typeface="HK Grotesk"/>
              </a:rPr>
              <a:t>Implement role-based authorization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187CC"/>
                </a:solidFill>
                <a:latin typeface="HK Grotesk"/>
              </a:rPr>
              <a:t>Add email notifications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187CC"/>
                </a:solidFill>
                <a:latin typeface="HK Grotesk"/>
              </a:rPr>
              <a:t>Integrate JWT security</a:t>
            </a:r>
          </a:p>
        </p:txBody>
      </p:sp>
    </p:spTree>
    <p:extLst>
      <p:ext uri="{BB962C8B-B14F-4D97-AF65-F5344CB8AC3E}">
        <p14:creationId xmlns:p14="http://schemas.microsoft.com/office/powerpoint/2010/main" val="2170182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67119-8A9F-11A9-9DD4-745E8B5C9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3A6AE61A-6A8C-219C-8B06-FEAC6C95E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9DC98192-94B4-8B28-913E-8D9DBDD2AAA4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2F191-DF6D-ADCF-5CAC-474D05B80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E18AE9-0152-5306-EF19-8DA2DCA33566}"/>
              </a:ext>
            </a:extLst>
          </p:cNvPr>
          <p:cNvSpPr txBox="1"/>
          <p:nvPr/>
        </p:nvSpPr>
        <p:spPr>
          <a:xfrm>
            <a:off x="2422689" y="2474688"/>
            <a:ext cx="92571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rgbClr val="0187CC"/>
                </a:solidFill>
                <a:latin typeface="HK Grotesk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36766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E4C9D-D87E-C363-D1DA-2F10C5A66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EC982BB6-C3BC-6731-5FE0-DC29B6D86E7A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3A6E1923-3FC0-4677-BEF3-33BAA4A70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7CDE3C3-1CDF-83E8-1073-ABA808D71583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90F3A-D223-36A4-FBBF-9F1A1DFA9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209CD6-B8EF-9DB8-9751-264C2C49F42F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Project 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1BC235-5076-8E3C-FB80-BA59E06C504E}"/>
              </a:ext>
            </a:extLst>
          </p:cNvPr>
          <p:cNvSpPr txBox="1"/>
          <p:nvPr/>
        </p:nvSpPr>
        <p:spPr>
          <a:xfrm>
            <a:off x="754396" y="1665971"/>
            <a:ext cx="10436257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200" dirty="0">
                <a:solidFill>
                  <a:srgbClr val="0187CC"/>
                </a:solidFill>
                <a:latin typeface="HK Grotesk"/>
              </a:rPr>
              <a:t>The Customer Feedback Management System is a web application designed to collect, manage, and analyze customer feedback for products or services.</a:t>
            </a:r>
          </a:p>
          <a:p>
            <a:endParaRPr lang="en-IN" sz="2200" dirty="0">
              <a:solidFill>
                <a:srgbClr val="0187CC"/>
              </a:solidFill>
              <a:latin typeface="HK Grotesk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E92281-4A22-CFD2-F7DC-87ACFAD180B5}"/>
              </a:ext>
            </a:extLst>
          </p:cNvPr>
          <p:cNvSpPr txBox="1"/>
          <p:nvPr/>
        </p:nvSpPr>
        <p:spPr>
          <a:xfrm>
            <a:off x="754396" y="2493763"/>
            <a:ext cx="6094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rgbClr val="0187CC"/>
                </a:solidFill>
                <a:latin typeface="HK Grotesk"/>
              </a:rPr>
              <a:t>It enables organizations to: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939AD3-AA62-E8DB-55F1-A241FE21C484}"/>
              </a:ext>
            </a:extLst>
          </p:cNvPr>
          <p:cNvSpPr txBox="1"/>
          <p:nvPr/>
        </p:nvSpPr>
        <p:spPr>
          <a:xfrm>
            <a:off x="1133575" y="2791122"/>
            <a:ext cx="6094428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Understand customer satisfaction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99FA4E-9D66-9544-72AD-7DF8AD47610F}"/>
              </a:ext>
            </a:extLst>
          </p:cNvPr>
          <p:cNvSpPr txBox="1"/>
          <p:nvPr/>
        </p:nvSpPr>
        <p:spPr>
          <a:xfrm>
            <a:off x="1133575" y="3619166"/>
            <a:ext cx="6094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Improve service quality using real-time feedback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BCE9B2-190B-B4EB-2CE5-FBF3BD06D4D2}"/>
              </a:ext>
            </a:extLst>
          </p:cNvPr>
          <p:cNvSpPr txBox="1"/>
          <p:nvPr/>
        </p:nvSpPr>
        <p:spPr>
          <a:xfrm>
            <a:off x="754396" y="4162857"/>
            <a:ext cx="6094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rgbClr val="0187CC"/>
                </a:solidFill>
                <a:latin typeface="HK Grotesk"/>
              </a:rPr>
              <a:t>The system uses: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EA2C57-54D6-DBC0-D9DE-482DDF4056B1}"/>
              </a:ext>
            </a:extLst>
          </p:cNvPr>
          <p:cNvSpPr txBox="1"/>
          <p:nvPr/>
        </p:nvSpPr>
        <p:spPr>
          <a:xfrm>
            <a:off x="1133574" y="4369819"/>
            <a:ext cx="7190293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Angular frontend for feedback submission and dashboards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835209-6771-84D4-576F-B7E2B4579AF6}"/>
              </a:ext>
            </a:extLst>
          </p:cNvPr>
          <p:cNvSpPr txBox="1"/>
          <p:nvPr/>
        </p:nvSpPr>
        <p:spPr>
          <a:xfrm>
            <a:off x="1133575" y="4884929"/>
            <a:ext cx="6094428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Spring Boot backend for REST APIs and business logic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F709CB-3251-9594-CB11-F0DDDCBE0863}"/>
              </a:ext>
            </a:extLst>
          </p:cNvPr>
          <p:cNvSpPr txBox="1"/>
          <p:nvPr/>
        </p:nvSpPr>
        <p:spPr>
          <a:xfrm>
            <a:off x="1133575" y="5135691"/>
            <a:ext cx="609442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Docker and Azure for scalable deployment</a:t>
            </a:r>
          </a:p>
        </p:txBody>
      </p:sp>
    </p:spTree>
    <p:extLst>
      <p:ext uri="{BB962C8B-B14F-4D97-AF65-F5344CB8AC3E}">
        <p14:creationId xmlns:p14="http://schemas.microsoft.com/office/powerpoint/2010/main" val="884863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B14B1-8400-68AF-6DE9-A88CF441C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2200A9FF-FCF5-8A11-4219-28D3B50EEE23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4B202609-A009-7546-20BF-FBC36DDFB7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2333FFD8-9E29-954A-05F3-19D7F0F9F9CF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AF5D0-D4D1-3DBE-7DDB-160674A92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1BE6A6-EEE7-CCC0-7E38-9DFA2B747675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Problem Statement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103D07-A1D7-A6B4-74A0-010C6C17B4BC}"/>
              </a:ext>
            </a:extLst>
          </p:cNvPr>
          <p:cNvSpPr txBox="1"/>
          <p:nvPr/>
        </p:nvSpPr>
        <p:spPr>
          <a:xfrm>
            <a:off x="754396" y="1616254"/>
            <a:ext cx="847233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rgbClr val="0187CC"/>
                </a:solidFill>
                <a:latin typeface="HK Grotesk"/>
              </a:rPr>
              <a:t>Many businesses face challenges in:</a:t>
            </a:r>
          </a:p>
          <a:p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Collecting structured customer feedback efficiently</a:t>
            </a:r>
          </a:p>
          <a:p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Analysing customer satisfaction trends</a:t>
            </a:r>
          </a:p>
          <a:p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Managing feedback securely in one platform</a:t>
            </a:r>
          </a:p>
          <a:p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r>
              <a:rPr lang="en-IN" sz="2000" dirty="0">
                <a:solidFill>
                  <a:srgbClr val="0187CC"/>
                </a:solidFill>
                <a:latin typeface="HK Grotesk"/>
              </a:rPr>
              <a:t>Manual feedback systems are:</a:t>
            </a:r>
          </a:p>
          <a:p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Error-prone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Time-consuming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Hard to scale</a:t>
            </a:r>
          </a:p>
          <a:p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r>
              <a:rPr lang="en-IN" sz="2000" dirty="0">
                <a:solidFill>
                  <a:srgbClr val="0187CC"/>
                </a:solidFill>
                <a:latin typeface="HK Grotesk"/>
              </a:rPr>
              <a:t>Hence, a centralized, web-based feedback system is required.</a:t>
            </a:r>
          </a:p>
        </p:txBody>
      </p:sp>
    </p:spTree>
    <p:extLst>
      <p:ext uri="{BB962C8B-B14F-4D97-AF65-F5344CB8AC3E}">
        <p14:creationId xmlns:p14="http://schemas.microsoft.com/office/powerpoint/2010/main" val="1363896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38460-F4A7-3698-8DFC-6D9D7582B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1D15068A-3C37-9080-80DD-2A9D83CF18AA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51609090-32AD-AAFC-EA4A-804A352B41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9C46F5E7-CC5B-49B6-8ED6-579DC8F06BD1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AD45C-ECD1-737C-84AE-F9E158CFD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E916F8-C283-565A-AA29-862EF952BAA4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Objectives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A2817A-B520-0FD0-1C42-E76B331C876C}"/>
              </a:ext>
            </a:extLst>
          </p:cNvPr>
          <p:cNvSpPr txBox="1"/>
          <p:nvPr/>
        </p:nvSpPr>
        <p:spPr>
          <a:xfrm>
            <a:off x="754396" y="1484083"/>
            <a:ext cx="828380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To collect structured customer feedback with ratings and comments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To store feedback securely in a database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To enable easy viewing and filtering of feedback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To improve customer satisfaction analysis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To validate user input and handle errors properly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To provide a user-friendly and efficient feedback management system</a:t>
            </a:r>
          </a:p>
        </p:txBody>
      </p:sp>
    </p:spTree>
    <p:extLst>
      <p:ext uri="{BB962C8B-B14F-4D97-AF65-F5344CB8AC3E}">
        <p14:creationId xmlns:p14="http://schemas.microsoft.com/office/powerpoint/2010/main" val="666814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6FC472-D101-EA76-F282-253F01748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7A7205E4-F8D4-DB1D-EB6B-271524FBA5EF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1374170F-9A03-41F7-2C54-3169A27DD9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5879CD1F-4F89-788A-C0C1-B368D87DB192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159C9-7E28-5E2A-28B7-7AADB5682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DAD2F3-FB80-BED6-0DF6-CAC9DDF0B76C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System Architecture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93591A-1E05-43B5-7837-6BEB61DBFF50}"/>
              </a:ext>
            </a:extLst>
          </p:cNvPr>
          <p:cNvSpPr txBox="1"/>
          <p:nvPr/>
        </p:nvSpPr>
        <p:spPr>
          <a:xfrm>
            <a:off x="754396" y="1665971"/>
            <a:ext cx="992976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The application follows a three-tier architecture to ensure scalability, maintainability, and clear separation of responsibilities: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Frontend (Angular):</a:t>
            </a: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Provides an interactive user interface for customers to submit feedback and for administrators to view and filter feedback through dashboards.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457200" indent="-457200" algn="just">
              <a:buFont typeface="+mj-lt"/>
              <a:buAutoNum type="arabicPeriod" startAt="2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Backend (Spring Boot REST APIs):</a:t>
            </a: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Handles business logic, data validation, request processing, and communication between the frontend and the database.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457200" indent="-457200" algn="just">
              <a:buFont typeface="+mj-lt"/>
              <a:buAutoNum type="arabicPeriod" startAt="3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Database (PostgreSQL / H2):</a:t>
            </a: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Stores customer details, product information, and feedback records securely in structured tables.</a:t>
            </a:r>
          </a:p>
        </p:txBody>
      </p:sp>
    </p:spTree>
    <p:extLst>
      <p:ext uri="{BB962C8B-B14F-4D97-AF65-F5344CB8AC3E}">
        <p14:creationId xmlns:p14="http://schemas.microsoft.com/office/powerpoint/2010/main" val="2325959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512F71-2567-A1EB-AC46-54AD49842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12819561-DB18-7A04-48F2-D6108D4FC057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8A19EC7-52BF-5CC3-AAE5-026B208857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4E4FE23B-B38D-29D3-6872-F1CFABFA1406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FE246-6116-6463-5CE9-58B2DFF8D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30C311-1833-8292-F1AB-5CB93BDBFB45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Technology Stack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C00B26-FFDE-1CE0-F5E0-95C324CD9138}"/>
              </a:ext>
            </a:extLst>
          </p:cNvPr>
          <p:cNvSpPr txBox="1"/>
          <p:nvPr/>
        </p:nvSpPr>
        <p:spPr>
          <a:xfrm>
            <a:off x="945037" y="1831231"/>
            <a:ext cx="6094428" cy="3594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IN" sz="2200" b="1" dirty="0">
                <a:solidFill>
                  <a:srgbClr val="0187CC"/>
                </a:solidFill>
                <a:latin typeface="HK Grotesk"/>
              </a:rPr>
              <a:t>Frontend:</a:t>
            </a:r>
            <a:endParaRPr lang="en-IN" sz="2200" dirty="0">
              <a:solidFill>
                <a:srgbClr val="0187CC"/>
              </a:solidFill>
              <a:latin typeface="HK Grotesk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Angular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HTML, CSS, TypeScript</a:t>
            </a:r>
          </a:p>
          <a:p>
            <a:pPr>
              <a:lnSpc>
                <a:spcPct val="150000"/>
              </a:lnSpc>
              <a:buNone/>
            </a:pPr>
            <a:r>
              <a:rPr lang="en-IN" sz="2200" b="1" dirty="0">
                <a:solidFill>
                  <a:srgbClr val="0187CC"/>
                </a:solidFill>
                <a:latin typeface="HK Grotesk"/>
              </a:rPr>
              <a:t>Backend:</a:t>
            </a:r>
            <a:endParaRPr lang="en-IN" sz="2200" dirty="0">
              <a:solidFill>
                <a:srgbClr val="0187CC"/>
              </a:solidFill>
              <a:latin typeface="HK Grotesk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Java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Spring Boot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Spring Data JPA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5E079A-2975-FB8F-0B51-6F5D5AED0A6F}"/>
              </a:ext>
            </a:extLst>
          </p:cNvPr>
          <p:cNvSpPr txBox="1"/>
          <p:nvPr/>
        </p:nvSpPr>
        <p:spPr>
          <a:xfrm>
            <a:off x="6656895" y="1831231"/>
            <a:ext cx="6094428" cy="3086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None/>
            </a:pPr>
            <a:r>
              <a:rPr lang="en-IN" sz="2200" b="1" dirty="0">
                <a:solidFill>
                  <a:srgbClr val="0187CC"/>
                </a:solidFill>
                <a:latin typeface="HK Grotesk"/>
              </a:rPr>
              <a:t>Database:</a:t>
            </a:r>
            <a:endParaRPr lang="en-IN" sz="2200" dirty="0">
              <a:solidFill>
                <a:srgbClr val="0187CC"/>
              </a:solidFill>
              <a:latin typeface="HK Grotesk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PostgreSQL (Production)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H2 (Development &amp; Testing)</a:t>
            </a:r>
          </a:p>
          <a:p>
            <a:pPr algn="just">
              <a:lnSpc>
                <a:spcPct val="150000"/>
              </a:lnSpc>
              <a:buNone/>
            </a:pPr>
            <a:r>
              <a:rPr lang="en-IN" sz="2200" b="1" dirty="0">
                <a:solidFill>
                  <a:srgbClr val="0187CC"/>
                </a:solidFill>
                <a:latin typeface="HK Grotesk"/>
              </a:rPr>
              <a:t>DevOps:</a:t>
            </a:r>
            <a:endParaRPr lang="en-IN" sz="2200" dirty="0">
              <a:solidFill>
                <a:srgbClr val="0187CC"/>
              </a:solidFill>
              <a:latin typeface="HK Grotesk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Docker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Azure App Service</a:t>
            </a:r>
          </a:p>
        </p:txBody>
      </p:sp>
    </p:spTree>
    <p:extLst>
      <p:ext uri="{BB962C8B-B14F-4D97-AF65-F5344CB8AC3E}">
        <p14:creationId xmlns:p14="http://schemas.microsoft.com/office/powerpoint/2010/main" val="34395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DEA7AE-14B6-3830-37CD-819016C499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763D082B-9666-1EEC-B39E-35429B5E0B12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489B5FE7-35E4-870A-BCE5-A809BD2218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90EDF7F-1F72-8115-5A37-B9CBEA89FFDA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3ED0B-D9B4-039F-1387-F5C42D1BA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347658-4B2E-0DD0-6E18-97C6802CC6C1}"/>
              </a:ext>
            </a:extLst>
          </p:cNvPr>
          <p:cNvSpPr txBox="1"/>
          <p:nvPr/>
        </p:nvSpPr>
        <p:spPr>
          <a:xfrm>
            <a:off x="754395" y="949990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Core Functionalities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158BB-AC16-0B66-8BB7-58DCEE489DC1}"/>
              </a:ext>
            </a:extLst>
          </p:cNvPr>
          <p:cNvSpPr txBox="1"/>
          <p:nvPr/>
        </p:nvSpPr>
        <p:spPr>
          <a:xfrm>
            <a:off x="754395" y="1565880"/>
            <a:ext cx="9275725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Allows customers to submit feedback with ratings and detailed comments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sz="22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Displays all submitted feedback in an organized dashboard view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sz="22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Enables filtering of feedback based on ratings for better analysis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sz="22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Stores feedback securely and reliably in the database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sz="22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Validates user input to ensure accurate data entry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sz="2200" dirty="0">
              <a:solidFill>
                <a:srgbClr val="0187CC"/>
              </a:solidFill>
              <a:latin typeface="HK Grotesk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dirty="0">
                <a:solidFill>
                  <a:srgbClr val="0187CC"/>
                </a:solidFill>
                <a:latin typeface="HK Grotesk"/>
              </a:rPr>
              <a:t>Handles errors gracefully using proper exception handling mechanisms</a:t>
            </a:r>
          </a:p>
        </p:txBody>
      </p:sp>
    </p:spTree>
    <p:extLst>
      <p:ext uri="{BB962C8B-B14F-4D97-AF65-F5344CB8AC3E}">
        <p14:creationId xmlns:p14="http://schemas.microsoft.com/office/powerpoint/2010/main" val="2919371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3AAA08-CB52-F0C1-0F87-8F60AE624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55">
            <a:extLst>
              <a:ext uri="{FF2B5EF4-FFF2-40B4-BE49-F238E27FC236}">
                <a16:creationId xmlns:a16="http://schemas.microsoft.com/office/drawing/2014/main" id="{F2527257-376D-731F-472E-8821008FB6B4}"/>
              </a:ext>
            </a:extLst>
          </p:cNvPr>
          <p:cNvSpPr/>
          <p:nvPr/>
        </p:nvSpPr>
        <p:spPr>
          <a:xfrm>
            <a:off x="273075" y="211475"/>
            <a:ext cx="10102565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Bef>
                <a:spcPct val="0"/>
              </a:spcBef>
            </a:pPr>
            <a:r>
              <a:rPr lang="en-US" sz="3200" b="1" dirty="0">
                <a:solidFill>
                  <a:srgbClr val="0187CC"/>
                </a:solidFill>
                <a:latin typeface="HK Grotesk Bold"/>
              </a:rPr>
              <a:t>Customer Feedback Management System</a:t>
            </a:r>
          </a:p>
        </p:txBody>
      </p:sp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943A08EB-0602-DD49-A2E6-2DB1F48A5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16C27300-295E-1C0B-4C8B-D9B05DB4C038}"/>
              </a:ext>
            </a:extLst>
          </p:cNvPr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408ACF-75F7-74AF-7481-01B228351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78F58A-B169-07E0-B9D8-373071621AE8}"/>
              </a:ext>
            </a:extLst>
          </p:cNvPr>
          <p:cNvSpPr txBox="1"/>
          <p:nvPr/>
        </p:nvSpPr>
        <p:spPr>
          <a:xfrm>
            <a:off x="754396" y="892557"/>
            <a:ext cx="4132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187CC"/>
                </a:solidFill>
                <a:latin typeface="HK Grotesk"/>
              </a:rPr>
              <a:t>Backend Design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37761D-E43B-A483-38F2-139EFE6AD136}"/>
              </a:ext>
            </a:extLst>
          </p:cNvPr>
          <p:cNvSpPr txBox="1"/>
          <p:nvPr/>
        </p:nvSpPr>
        <p:spPr>
          <a:xfrm>
            <a:off x="754396" y="1665971"/>
            <a:ext cx="60944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solidFill>
                  <a:srgbClr val="0187CC"/>
                </a:solidFill>
                <a:latin typeface="HK Grotesk"/>
              </a:rPr>
              <a:t>Backend follows layered architecture: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CE8515-18B6-76FA-42B7-66726B5B892C}"/>
              </a:ext>
            </a:extLst>
          </p:cNvPr>
          <p:cNvSpPr txBox="1"/>
          <p:nvPr/>
        </p:nvSpPr>
        <p:spPr>
          <a:xfrm>
            <a:off x="754396" y="2109031"/>
            <a:ext cx="10237258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Controller Layer:</a:t>
            </a: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Handles incoming HTTP requests from the frontend and sends appropriate responses using REST APIs.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Service Layer:</a:t>
            </a: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Contains the core business logic and processes data before passing it between controllers and repositories.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Repository Layer:</a:t>
            </a: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Handles all database interactions and data persistence operations.</a:t>
            </a:r>
          </a:p>
          <a:p>
            <a:pPr algn="just"/>
            <a:endParaRPr lang="en-IN" sz="2000" dirty="0">
              <a:solidFill>
                <a:srgbClr val="0187CC"/>
              </a:solidFill>
              <a:latin typeface="HK Grotesk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rgbClr val="0187CC"/>
                </a:solidFill>
                <a:latin typeface="HK Grotesk"/>
              </a:rPr>
              <a:t>Entity Layer:</a:t>
            </a:r>
          </a:p>
          <a:p>
            <a:pPr algn="just"/>
            <a:r>
              <a:rPr lang="en-IN" sz="2000" dirty="0">
                <a:solidFill>
                  <a:srgbClr val="0187CC"/>
                </a:solidFill>
                <a:latin typeface="HK Grotesk"/>
              </a:rPr>
              <a:t>Maps Java classes to database tables using JPA annotations for object-relational mapping.</a:t>
            </a:r>
          </a:p>
        </p:txBody>
      </p:sp>
    </p:spTree>
    <p:extLst>
      <p:ext uri="{BB962C8B-B14F-4D97-AF65-F5344CB8AC3E}">
        <p14:creationId xmlns:p14="http://schemas.microsoft.com/office/powerpoint/2010/main" val="21586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3237</TotalTime>
  <Words>1094</Words>
  <Application>Microsoft Office PowerPoint</Application>
  <PresentationFormat>Widescreen</PresentationFormat>
  <Paragraphs>242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Aptos</vt:lpstr>
      <vt:lpstr>Aptos Display</vt:lpstr>
      <vt:lpstr>Arial</vt:lpstr>
      <vt:lpstr>Calibri</vt:lpstr>
      <vt:lpstr>Courier New</vt:lpstr>
      <vt:lpstr>HK Grotesk</vt:lpstr>
      <vt:lpstr>HK Grotesk Bold</vt:lpstr>
      <vt:lpstr>HK Grotesk Light</vt:lpstr>
      <vt:lpstr>HK Grotesk Light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Satish M</dc:creator>
  <cp:lastModifiedBy>Kancharla Deva Harshini</cp:lastModifiedBy>
  <cp:revision>21</cp:revision>
  <dcterms:created xsi:type="dcterms:W3CDTF">2024-05-04T13:11:57Z</dcterms:created>
  <dcterms:modified xsi:type="dcterms:W3CDTF">2026-02-10T05:14:37Z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0f486e-1d0b-4fd6-a73f-04d94048a140_Enabled">
    <vt:lpwstr>true</vt:lpwstr>
  </property>
  <property fmtid="{D5CDD505-2E9C-101B-9397-08002B2CF9AE}" pid="3" name="MSIP_Label_e80f486e-1d0b-4fd6-a73f-04d94048a140_SetDate">
    <vt:lpwstr>2026-02-04T04:06:58Z</vt:lpwstr>
  </property>
  <property fmtid="{D5CDD505-2E9C-101B-9397-08002B2CF9AE}" pid="4" name="MSIP_Label_e80f486e-1d0b-4fd6-a73f-04d94048a140_Method">
    <vt:lpwstr>Standard</vt:lpwstr>
  </property>
  <property fmtid="{D5CDD505-2E9C-101B-9397-08002B2CF9AE}" pid="5" name="MSIP_Label_e80f486e-1d0b-4fd6-a73f-04d94048a140_Name">
    <vt:lpwstr>General - RPS Data</vt:lpwstr>
  </property>
  <property fmtid="{D5CDD505-2E9C-101B-9397-08002B2CF9AE}" pid="6" name="MSIP_Label_e80f486e-1d0b-4fd6-a73f-04d94048a140_SiteId">
    <vt:lpwstr>6565c732-1653-4ffe-b9d3-80a4f1c0c25d</vt:lpwstr>
  </property>
  <property fmtid="{D5CDD505-2E9C-101B-9397-08002B2CF9AE}" pid="7" name="MSIP_Label_e80f486e-1d0b-4fd6-a73f-04d94048a140_ActionId">
    <vt:lpwstr>0c3cc09a-e54e-4ae4-a9fa-efa3f9d629ce</vt:lpwstr>
  </property>
  <property fmtid="{D5CDD505-2E9C-101B-9397-08002B2CF9AE}" pid="8" name="MSIP_Label_e80f486e-1d0b-4fd6-a73f-04d94048a140_ContentBits">
    <vt:lpwstr>2</vt:lpwstr>
  </property>
  <property fmtid="{D5CDD505-2E9C-101B-9397-08002B2CF9AE}" pid="9" name="MSIP_Label_e80f486e-1d0b-4fd6-a73f-04d94048a140_Tag">
    <vt:lpwstr>10, 3, 0, 1</vt:lpwstr>
  </property>
  <property fmtid="{D5CDD505-2E9C-101B-9397-08002B2CF9AE}" pid="10" name="ClassificationContentMarkingFooterLocations">
    <vt:lpwstr>Office Theme:8</vt:lpwstr>
  </property>
  <property fmtid="{D5CDD505-2E9C-101B-9397-08002B2CF9AE}" pid="11" name="ClassificationContentMarkingFooterText">
    <vt:lpwstr>General - RPS Data</vt:lpwstr>
  </property>
</Properties>
</file>

<file path=docProps/thumbnail.jpeg>
</file>